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Economica"/>
      <p:regular r:id="rId25"/>
      <p:bold r:id="rId26"/>
      <p:italic r:id="rId27"/>
      <p:boldItalic r:id="rId28"/>
    </p:embeddedFont>
    <p:embeddedFont>
      <p:font typeface="Roboto"/>
      <p:regular r:id="rId29"/>
      <p:bold r:id="rId30"/>
      <p:italic r:id="rId31"/>
      <p:boldItalic r:id="rId32"/>
    </p:embeddedFont>
    <p:embeddedFont>
      <p:font typeface="Open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Economica-bold.fntdata"/><Relationship Id="rId25" Type="http://schemas.openxmlformats.org/officeDocument/2006/relationships/font" Target="fonts/Economica-regular.fntdata"/><Relationship Id="rId28" Type="http://schemas.openxmlformats.org/officeDocument/2006/relationships/font" Target="fonts/Economica-boldItalic.fntdata"/><Relationship Id="rId27" Type="http://schemas.openxmlformats.org/officeDocument/2006/relationships/font" Target="fonts/Economica-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OpenSans-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OpenSans-italic.fntdata"/><Relationship Id="rId12" Type="http://schemas.openxmlformats.org/officeDocument/2006/relationships/slide" Target="slides/slide7.xml"/><Relationship Id="rId34" Type="http://schemas.openxmlformats.org/officeDocument/2006/relationships/font" Target="fonts/OpenSans-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Open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8cb11e7150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8cb11e7150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4de24c1f18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4de24c1f18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4de24c1f18_8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4de24c1f18_8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4de24c1f18_4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4de24c1f18_4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4de24c1f18_8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4de24c1f18_8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8cb11e715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8cb11e715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4de24c1f18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4de24c1f18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4de24c1f18_5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4de24c1f18_5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4de24c1f18_5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4de24c1f18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8cb11e7150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8cb11e7150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8cb11e7150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8cb11e7150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8cb11e7150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8cb11e7150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8cb11e7150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8cb11e7150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4de24c1f18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4de24c1f18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4de24c1f18_8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4de24c1f18_8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4de24c1f18_8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4de24c1f18_8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8cb11e7150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28cb11e7150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8cb11e7150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8cb11e7150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3"/>
          <p:cNvPicPr preferRelativeResize="0"/>
          <p:nvPr/>
        </p:nvPicPr>
        <p:blipFill rotWithShape="1">
          <a:blip r:embed="rId3">
            <a:alphaModFix/>
          </a:blip>
          <a:srcRect b="5784" l="0" r="0" t="5775"/>
          <a:stretch/>
        </p:blipFill>
        <p:spPr>
          <a:xfrm>
            <a:off x="0" y="0"/>
            <a:ext cx="9144000" cy="5143501"/>
          </a:xfrm>
          <a:prstGeom prst="rect">
            <a:avLst/>
          </a:prstGeom>
          <a:noFill/>
          <a:ln>
            <a:noFill/>
          </a:ln>
          <a:effectLst>
            <a:outerShdw blurRad="57150" rotWithShape="0" algn="bl" dir="5400000" dist="19050">
              <a:srgbClr val="000000">
                <a:alpha val="50000"/>
              </a:srgbClr>
            </a:outerShdw>
          </a:effectLst>
        </p:spPr>
      </p:pic>
      <p:sp>
        <p:nvSpPr>
          <p:cNvPr id="63" name="Google Shape;63;p13"/>
          <p:cNvSpPr txBox="1"/>
          <p:nvPr>
            <p:ph type="title"/>
          </p:nvPr>
        </p:nvSpPr>
        <p:spPr>
          <a:xfrm>
            <a:off x="472800" y="667650"/>
            <a:ext cx="8198400" cy="171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4000" u="sng">
                <a:solidFill>
                  <a:srgbClr val="F3F3F3"/>
                </a:solidFill>
              </a:rPr>
              <a:t>CITY NAVIGATION AND EMERGENCY </a:t>
            </a:r>
            <a:endParaRPr b="1" sz="4000" u="sng">
              <a:solidFill>
                <a:srgbClr val="F3F3F3"/>
              </a:solidFill>
            </a:endParaRPr>
          </a:p>
          <a:p>
            <a:pPr indent="0" lvl="0" marL="0" rtl="0" algn="ctr">
              <a:spcBef>
                <a:spcPts val="0"/>
              </a:spcBef>
              <a:spcAft>
                <a:spcPts val="0"/>
              </a:spcAft>
              <a:buNone/>
            </a:pPr>
            <a:r>
              <a:rPr b="1" lang="en" sz="4000" u="sng">
                <a:solidFill>
                  <a:srgbClr val="F3F3F3"/>
                </a:solidFill>
              </a:rPr>
              <a:t>ROUTE PLANNING</a:t>
            </a:r>
            <a:endParaRPr b="1" sz="4000" u="sng">
              <a:solidFill>
                <a:srgbClr val="F3F3F3"/>
              </a:solidFill>
            </a:endParaRPr>
          </a:p>
          <a:p>
            <a:pPr indent="0" lvl="0" marL="0" rtl="0" algn="ctr">
              <a:spcBef>
                <a:spcPts val="0"/>
              </a:spcBef>
              <a:spcAft>
                <a:spcPts val="0"/>
              </a:spcAft>
              <a:buNone/>
            </a:pPr>
            <a:r>
              <a:rPr b="1" lang="en" sz="4000" u="sng">
                <a:solidFill>
                  <a:srgbClr val="F3F3F3"/>
                </a:solidFill>
              </a:rPr>
              <a:t>TOOL</a:t>
            </a:r>
            <a:endParaRPr sz="5600">
              <a:solidFill>
                <a:srgbClr val="F3F3F3"/>
              </a:solidFill>
            </a:endParaRPr>
          </a:p>
        </p:txBody>
      </p:sp>
      <p:sp>
        <p:nvSpPr>
          <p:cNvPr id="64" name="Google Shape;64;p13"/>
          <p:cNvSpPr txBox="1"/>
          <p:nvPr/>
        </p:nvSpPr>
        <p:spPr>
          <a:xfrm>
            <a:off x="1907850" y="2713825"/>
            <a:ext cx="5328300" cy="20256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0"/>
              </a:spcAft>
              <a:buNone/>
            </a:pPr>
            <a:r>
              <a:rPr b="1" lang="en" sz="2200">
                <a:solidFill>
                  <a:srgbClr val="FFFFFF"/>
                </a:solidFill>
                <a:latin typeface="Economica"/>
                <a:ea typeface="Economica"/>
                <a:cs typeface="Economica"/>
                <a:sym typeface="Economica"/>
              </a:rPr>
              <a:t>Team 3 - Algo Wizards </a:t>
            </a:r>
            <a:endParaRPr b="1" sz="2200">
              <a:solidFill>
                <a:srgbClr val="FFFFFF"/>
              </a:solidFill>
              <a:latin typeface="Economica"/>
              <a:ea typeface="Economica"/>
              <a:cs typeface="Economica"/>
              <a:sym typeface="Economica"/>
            </a:endParaRPr>
          </a:p>
          <a:p>
            <a:pPr indent="0" lvl="0" marL="0" rtl="0" algn="ctr">
              <a:lnSpc>
                <a:spcPct val="120000"/>
              </a:lnSpc>
              <a:spcBef>
                <a:spcPts val="0"/>
              </a:spcBef>
              <a:spcAft>
                <a:spcPts val="0"/>
              </a:spcAft>
              <a:buNone/>
            </a:pPr>
            <a:r>
              <a:rPr b="1" lang="en" sz="2200">
                <a:solidFill>
                  <a:srgbClr val="FFFFFF"/>
                </a:solidFill>
                <a:latin typeface="Economica"/>
                <a:ea typeface="Economica"/>
                <a:cs typeface="Economica"/>
                <a:sym typeface="Economica"/>
              </a:rPr>
              <a:t>CPSC 535: Advanced Algorithms</a:t>
            </a:r>
            <a:endParaRPr b="1" sz="2200">
              <a:solidFill>
                <a:srgbClr val="FFFFFF"/>
              </a:solidFill>
              <a:latin typeface="Economica"/>
              <a:ea typeface="Economica"/>
              <a:cs typeface="Economica"/>
              <a:sym typeface="Economica"/>
            </a:endParaRPr>
          </a:p>
          <a:p>
            <a:pPr indent="0" lvl="0" marL="0" rtl="0" algn="ctr">
              <a:lnSpc>
                <a:spcPct val="120000"/>
              </a:lnSpc>
              <a:spcBef>
                <a:spcPts val="0"/>
              </a:spcBef>
              <a:spcAft>
                <a:spcPts val="0"/>
              </a:spcAft>
              <a:buNone/>
            </a:pPr>
            <a:r>
              <a:rPr b="1" lang="en" sz="2200">
                <a:solidFill>
                  <a:srgbClr val="FFFFFF"/>
                </a:solidFill>
                <a:latin typeface="Economica"/>
                <a:ea typeface="Economica"/>
                <a:cs typeface="Economica"/>
                <a:sym typeface="Economica"/>
              </a:rPr>
              <a:t>(Fall 2023) </a:t>
            </a:r>
            <a:endParaRPr b="1" sz="2200">
              <a:solidFill>
                <a:srgbClr val="FFFFFF"/>
              </a:solidFill>
              <a:latin typeface="Economica"/>
              <a:ea typeface="Economica"/>
              <a:cs typeface="Economica"/>
              <a:sym typeface="Economica"/>
            </a:endParaRPr>
          </a:p>
          <a:p>
            <a:pPr indent="0" lvl="0" marL="0" rtl="0" algn="ctr">
              <a:lnSpc>
                <a:spcPct val="120000"/>
              </a:lnSpc>
              <a:spcBef>
                <a:spcPts val="0"/>
              </a:spcBef>
              <a:spcAft>
                <a:spcPts val="0"/>
              </a:spcAft>
              <a:buNone/>
            </a:pPr>
            <a:r>
              <a:rPr b="1" lang="en" sz="2200">
                <a:solidFill>
                  <a:srgbClr val="FFFFFF"/>
                </a:solidFill>
                <a:latin typeface="Economica"/>
                <a:ea typeface="Economica"/>
                <a:cs typeface="Economica"/>
                <a:sym typeface="Economica"/>
              </a:rPr>
              <a:t>Project 2</a:t>
            </a:r>
            <a:endParaRPr b="1" sz="2200">
              <a:solidFill>
                <a:srgbClr val="FFFFFF"/>
              </a:solidFill>
              <a:latin typeface="Economica"/>
              <a:ea typeface="Economica"/>
              <a:cs typeface="Economica"/>
              <a:sym typeface="Economica"/>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809900" y="612925"/>
            <a:ext cx="7629900" cy="60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u="sng"/>
              <a:t>BLOCKAGE STRATEGY</a:t>
            </a:r>
            <a:endParaRPr u="sng"/>
          </a:p>
        </p:txBody>
      </p:sp>
      <p:sp>
        <p:nvSpPr>
          <p:cNvPr id="119" name="Google Shape;119;p22"/>
          <p:cNvSpPr txBox="1"/>
          <p:nvPr/>
        </p:nvSpPr>
        <p:spPr>
          <a:xfrm>
            <a:off x="643350" y="1449225"/>
            <a:ext cx="7857300" cy="3324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Economica"/>
              <a:buChar char="●"/>
            </a:pPr>
            <a:r>
              <a:rPr b="1" lang="en" sz="2000">
                <a:latin typeface="Economica"/>
                <a:ea typeface="Economica"/>
                <a:cs typeface="Economica"/>
                <a:sym typeface="Economica"/>
              </a:rPr>
              <a:t>Keep the backend stateless.</a:t>
            </a:r>
            <a:endParaRPr b="1" sz="2000">
              <a:latin typeface="Economica"/>
              <a:ea typeface="Economica"/>
              <a:cs typeface="Economica"/>
              <a:sym typeface="Economica"/>
            </a:endParaRPr>
          </a:p>
          <a:p>
            <a:pPr indent="0" lvl="0" marL="457200" rtl="0" algn="l">
              <a:spcBef>
                <a:spcPts val="0"/>
              </a:spcBef>
              <a:spcAft>
                <a:spcPts val="0"/>
              </a:spcAft>
              <a:buNone/>
            </a:pPr>
            <a:r>
              <a:rPr lang="en" sz="2000">
                <a:latin typeface="Economica"/>
                <a:ea typeface="Economica"/>
                <a:cs typeface="Economica"/>
                <a:sym typeface="Economica"/>
              </a:rPr>
              <a:t>If api is called to block random edges and calculate the shortest path, this action shouldn’t affect future api calls</a:t>
            </a:r>
            <a:r>
              <a:rPr lang="en" sz="2000">
                <a:latin typeface="Economica"/>
                <a:ea typeface="Economica"/>
                <a:cs typeface="Economica"/>
                <a:sym typeface="Economica"/>
              </a:rPr>
              <a:t>. That way, we can make sure that users don’t experience a side effect from other users.</a:t>
            </a:r>
            <a:endParaRPr sz="2000">
              <a:latin typeface="Economica"/>
              <a:ea typeface="Economica"/>
              <a:cs typeface="Economica"/>
              <a:sym typeface="Economica"/>
            </a:endParaRPr>
          </a:p>
          <a:p>
            <a:pPr indent="0" lvl="0" marL="457200" rtl="0" algn="l">
              <a:spcBef>
                <a:spcPts val="0"/>
              </a:spcBef>
              <a:spcAft>
                <a:spcPts val="0"/>
              </a:spcAft>
              <a:buNone/>
            </a:pPr>
            <a:r>
              <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Char char="●"/>
            </a:pPr>
            <a:r>
              <a:rPr b="1" lang="en" sz="2000">
                <a:latin typeface="Economica"/>
                <a:ea typeface="Economica"/>
                <a:cs typeface="Economica"/>
                <a:sym typeface="Economica"/>
              </a:rPr>
              <a:t>Make the apis more flexible</a:t>
            </a:r>
            <a:br>
              <a:rPr b="1" lang="en" sz="2000">
                <a:latin typeface="Economica"/>
                <a:ea typeface="Economica"/>
                <a:cs typeface="Economica"/>
                <a:sym typeface="Economica"/>
              </a:rPr>
            </a:br>
            <a:r>
              <a:rPr lang="en" sz="2000">
                <a:solidFill>
                  <a:schemeClr val="dk1"/>
                </a:solidFill>
                <a:latin typeface="Economica"/>
                <a:ea typeface="Economica"/>
                <a:cs typeface="Economica"/>
                <a:sym typeface="Economica"/>
              </a:rPr>
              <a:t>Instead of creating different apis for getting a shortest path with or without blocked edges, we just made the API more flexible with variables. When a client makes a request with a variable for blocked paths or edges, the backend takes care of it accordingly.</a:t>
            </a:r>
            <a:endParaRPr b="1" sz="2000">
              <a:latin typeface="Economica"/>
              <a:ea typeface="Economica"/>
              <a:cs typeface="Economica"/>
              <a:sym typeface="Economic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756300" y="527650"/>
            <a:ext cx="76314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USER INTERFACE</a:t>
            </a:r>
            <a:endParaRPr u="sng"/>
          </a:p>
        </p:txBody>
      </p:sp>
      <p:sp>
        <p:nvSpPr>
          <p:cNvPr id="125" name="Google Shape;125;p23"/>
          <p:cNvSpPr txBox="1"/>
          <p:nvPr/>
        </p:nvSpPr>
        <p:spPr>
          <a:xfrm>
            <a:off x="1098600" y="1477700"/>
            <a:ext cx="7289100" cy="27849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Economica"/>
              <a:buChar char="●"/>
            </a:pPr>
            <a:r>
              <a:rPr lang="en" sz="2400">
                <a:latin typeface="Economica"/>
                <a:ea typeface="Economica"/>
                <a:cs typeface="Economica"/>
                <a:sym typeface="Economica"/>
              </a:rPr>
              <a:t>Opens up a http server that handles requests for location data and route calculations  </a:t>
            </a:r>
            <a:r>
              <a:rPr lang="en" sz="2400">
                <a:latin typeface="Economica"/>
                <a:ea typeface="Economica"/>
                <a:cs typeface="Economica"/>
                <a:sym typeface="Economica"/>
              </a:rPr>
              <a:t>b</a:t>
            </a:r>
            <a:r>
              <a:rPr lang="en" sz="2400">
                <a:latin typeface="Economica"/>
                <a:ea typeface="Economica"/>
                <a:cs typeface="Economica"/>
                <a:sym typeface="Economica"/>
              </a:rPr>
              <a:t>y  data from CSV files, provides endpoint handlers for location and route requests, and listens on a specified port and hostname.</a:t>
            </a:r>
            <a:endParaRPr sz="2400">
              <a:latin typeface="Economica"/>
              <a:ea typeface="Economica"/>
              <a:cs typeface="Economica"/>
              <a:sym typeface="Economica"/>
            </a:endParaRPr>
          </a:p>
          <a:p>
            <a:pPr indent="0" lvl="0" marL="457200" rtl="0" algn="l">
              <a:spcBef>
                <a:spcPts val="0"/>
              </a:spcBef>
              <a:spcAft>
                <a:spcPts val="0"/>
              </a:spcAft>
              <a:buNone/>
            </a:pPr>
            <a:r>
              <a:t/>
            </a:r>
            <a:endParaRPr sz="2000">
              <a:latin typeface="Economica"/>
              <a:ea typeface="Economica"/>
              <a:cs typeface="Economica"/>
              <a:sym typeface="Economic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756300" y="527650"/>
            <a:ext cx="76314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Algorithm</a:t>
            </a:r>
            <a:endParaRPr u="sng"/>
          </a:p>
        </p:txBody>
      </p:sp>
      <p:sp>
        <p:nvSpPr>
          <p:cNvPr id="131" name="Google Shape;131;p24"/>
          <p:cNvSpPr txBox="1"/>
          <p:nvPr/>
        </p:nvSpPr>
        <p:spPr>
          <a:xfrm>
            <a:off x="1098600" y="1477700"/>
            <a:ext cx="7289100" cy="27849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Economica"/>
              <a:buAutoNum type="arabicPeriod"/>
            </a:pPr>
            <a:r>
              <a:rPr lang="en" sz="2400">
                <a:latin typeface="Economica"/>
                <a:ea typeface="Economica"/>
                <a:cs typeface="Economica"/>
                <a:sym typeface="Economica"/>
              </a:rPr>
              <a:t>User clicks on an arbitrary point on the map. This is starting node</a:t>
            </a:r>
            <a:endParaRPr sz="2400">
              <a:latin typeface="Economica"/>
              <a:ea typeface="Economica"/>
              <a:cs typeface="Economica"/>
              <a:sym typeface="Economica"/>
            </a:endParaRPr>
          </a:p>
          <a:p>
            <a:pPr indent="-381000" lvl="0" marL="457200" rtl="0" algn="l">
              <a:spcBef>
                <a:spcPts val="0"/>
              </a:spcBef>
              <a:spcAft>
                <a:spcPts val="0"/>
              </a:spcAft>
              <a:buSzPts val="2400"/>
              <a:buFont typeface="Economica"/>
              <a:buAutoNum type="arabicPeriod"/>
            </a:pPr>
            <a:r>
              <a:rPr lang="en" sz="2400">
                <a:solidFill>
                  <a:schemeClr val="dk1"/>
                </a:solidFill>
                <a:latin typeface="Economica"/>
                <a:ea typeface="Economica"/>
                <a:cs typeface="Economica"/>
                <a:sym typeface="Economica"/>
              </a:rPr>
              <a:t>User clicks on another arbitrary point on the map. This is ending node</a:t>
            </a:r>
            <a:endParaRPr sz="2400">
              <a:solidFill>
                <a:schemeClr val="dk1"/>
              </a:solidFill>
              <a:latin typeface="Economica"/>
              <a:ea typeface="Economica"/>
              <a:cs typeface="Economica"/>
              <a:sym typeface="Economica"/>
            </a:endParaRPr>
          </a:p>
          <a:p>
            <a:pPr indent="-381000" lvl="0" marL="457200" rtl="0" algn="l">
              <a:spcBef>
                <a:spcPts val="0"/>
              </a:spcBef>
              <a:spcAft>
                <a:spcPts val="0"/>
              </a:spcAft>
              <a:buClr>
                <a:schemeClr val="dk1"/>
              </a:buClr>
              <a:buSzPts val="2400"/>
              <a:buFont typeface="Economica"/>
              <a:buAutoNum type="arabicPeriod"/>
            </a:pPr>
            <a:r>
              <a:rPr lang="en" sz="2400">
                <a:solidFill>
                  <a:schemeClr val="dk1"/>
                </a:solidFill>
                <a:latin typeface="Economica"/>
                <a:ea typeface="Economica"/>
                <a:cs typeface="Economica"/>
                <a:sym typeface="Economica"/>
              </a:rPr>
              <a:t>Express.js endpoint determines the closest nodes to the user selected</a:t>
            </a:r>
            <a:endParaRPr sz="2400">
              <a:solidFill>
                <a:schemeClr val="dk1"/>
              </a:solidFill>
              <a:latin typeface="Economica"/>
              <a:ea typeface="Economica"/>
              <a:cs typeface="Economica"/>
              <a:sym typeface="Economica"/>
            </a:endParaRPr>
          </a:p>
          <a:p>
            <a:pPr indent="-381000" lvl="0" marL="457200" rtl="0" algn="l">
              <a:spcBef>
                <a:spcPts val="0"/>
              </a:spcBef>
              <a:spcAft>
                <a:spcPts val="0"/>
              </a:spcAft>
              <a:buClr>
                <a:schemeClr val="dk1"/>
              </a:buClr>
              <a:buSzPts val="2400"/>
              <a:buFont typeface="Economica"/>
              <a:buAutoNum type="arabicPeriod"/>
            </a:pPr>
            <a:r>
              <a:rPr lang="en" sz="2400">
                <a:solidFill>
                  <a:schemeClr val="dk1"/>
                </a:solidFill>
                <a:latin typeface="Economica"/>
                <a:ea typeface="Economica"/>
                <a:cs typeface="Economica"/>
                <a:sym typeface="Economica"/>
              </a:rPr>
              <a:t>Floyd-Warshall</a:t>
            </a:r>
            <a:endParaRPr sz="2400">
              <a:solidFill>
                <a:schemeClr val="dk1"/>
              </a:solidFill>
              <a:latin typeface="Economica"/>
              <a:ea typeface="Economica"/>
              <a:cs typeface="Economica"/>
              <a:sym typeface="Economica"/>
            </a:endParaRPr>
          </a:p>
          <a:p>
            <a:pPr indent="-381000" lvl="0" marL="457200" rtl="0" algn="l">
              <a:spcBef>
                <a:spcPts val="0"/>
              </a:spcBef>
              <a:spcAft>
                <a:spcPts val="0"/>
              </a:spcAft>
              <a:buClr>
                <a:schemeClr val="dk1"/>
              </a:buClr>
              <a:buSzPts val="2400"/>
              <a:buFont typeface="Economica"/>
              <a:buAutoNum type="arabicPeriod"/>
            </a:pPr>
            <a:r>
              <a:rPr lang="en" sz="2400">
                <a:solidFill>
                  <a:schemeClr val="dk1"/>
                </a:solidFill>
                <a:latin typeface="Economica"/>
                <a:ea typeface="Economica"/>
                <a:cs typeface="Economica"/>
                <a:sym typeface="Economica"/>
              </a:rPr>
              <a:t>Return intermediate nodes</a:t>
            </a:r>
            <a:endParaRPr sz="2400">
              <a:solidFill>
                <a:schemeClr val="dk1"/>
              </a:solidFill>
              <a:latin typeface="Economica"/>
              <a:ea typeface="Economica"/>
              <a:cs typeface="Economica"/>
              <a:sym typeface="Economica"/>
            </a:endParaRPr>
          </a:p>
          <a:p>
            <a:pPr indent="-381000" lvl="0" marL="457200" rtl="0" algn="l">
              <a:spcBef>
                <a:spcPts val="0"/>
              </a:spcBef>
              <a:spcAft>
                <a:spcPts val="0"/>
              </a:spcAft>
              <a:buClr>
                <a:schemeClr val="dk1"/>
              </a:buClr>
              <a:buSzPts val="2400"/>
              <a:buFont typeface="Economica"/>
              <a:buAutoNum type="arabicPeriod"/>
            </a:pPr>
            <a:r>
              <a:rPr lang="en" sz="2400">
                <a:solidFill>
                  <a:schemeClr val="dk1"/>
                </a:solidFill>
                <a:latin typeface="Economica"/>
                <a:ea typeface="Economica"/>
                <a:cs typeface="Economica"/>
                <a:sym typeface="Economica"/>
              </a:rPr>
              <a:t>Plot and draw a polyline between each node</a:t>
            </a:r>
            <a:endParaRPr sz="2400">
              <a:solidFill>
                <a:schemeClr val="dk1"/>
              </a:solidFill>
              <a:latin typeface="Economica"/>
              <a:ea typeface="Economica"/>
              <a:cs typeface="Economica"/>
              <a:sym typeface="Economica"/>
            </a:endParaRPr>
          </a:p>
          <a:p>
            <a:pPr indent="-381000" lvl="0" marL="457200" rtl="0" algn="l">
              <a:spcBef>
                <a:spcPts val="0"/>
              </a:spcBef>
              <a:spcAft>
                <a:spcPts val="0"/>
              </a:spcAft>
              <a:buClr>
                <a:schemeClr val="dk1"/>
              </a:buClr>
              <a:buSzPts val="2400"/>
              <a:buFont typeface="Economica"/>
              <a:buAutoNum type="arabicPeriod"/>
            </a:pPr>
            <a:r>
              <a:rPr lang="en" sz="2400">
                <a:solidFill>
                  <a:schemeClr val="dk1"/>
                </a:solidFill>
                <a:latin typeface="Economica"/>
                <a:ea typeface="Economica"/>
                <a:cs typeface="Economica"/>
                <a:sym typeface="Economica"/>
              </a:rPr>
              <a:t>Plot a graph using just the nodes and edges returned</a:t>
            </a:r>
            <a:endParaRPr sz="2400">
              <a:solidFill>
                <a:schemeClr val="dk1"/>
              </a:solidFill>
              <a:latin typeface="Economica"/>
              <a:ea typeface="Economica"/>
              <a:cs typeface="Economica"/>
              <a:sym typeface="Economica"/>
            </a:endParaRPr>
          </a:p>
          <a:p>
            <a:pPr indent="0" lvl="0" marL="457200" rtl="0" algn="l">
              <a:spcBef>
                <a:spcPts val="0"/>
              </a:spcBef>
              <a:spcAft>
                <a:spcPts val="0"/>
              </a:spcAft>
              <a:buNone/>
            </a:pPr>
            <a:r>
              <a:t/>
            </a:r>
            <a:endParaRPr sz="2000">
              <a:latin typeface="Economica"/>
              <a:ea typeface="Economica"/>
              <a:cs typeface="Economica"/>
              <a:sym typeface="Economic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5"/>
          <p:cNvPicPr preferRelativeResize="0"/>
          <p:nvPr/>
        </p:nvPicPr>
        <p:blipFill>
          <a:blip r:embed="rId3">
            <a:alphaModFix/>
          </a:blip>
          <a:stretch>
            <a:fillRect/>
          </a:stretch>
        </p:blipFill>
        <p:spPr>
          <a:xfrm>
            <a:off x="1395887" y="1174050"/>
            <a:ext cx="6352225" cy="3712699"/>
          </a:xfrm>
          <a:prstGeom prst="rect">
            <a:avLst/>
          </a:prstGeom>
          <a:noFill/>
          <a:ln>
            <a:noFill/>
          </a:ln>
        </p:spPr>
      </p:pic>
      <p:sp>
        <p:nvSpPr>
          <p:cNvPr id="137" name="Google Shape;137;p25"/>
          <p:cNvSpPr txBox="1"/>
          <p:nvPr>
            <p:ph type="title"/>
          </p:nvPr>
        </p:nvSpPr>
        <p:spPr>
          <a:xfrm>
            <a:off x="919700" y="342975"/>
            <a:ext cx="7588800" cy="893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u="sng"/>
              <a:t>Directions Using Shortest Path</a:t>
            </a:r>
            <a:endParaRPr u="sng"/>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6"/>
          <p:cNvPicPr preferRelativeResize="0"/>
          <p:nvPr/>
        </p:nvPicPr>
        <p:blipFill>
          <a:blip r:embed="rId3">
            <a:alphaModFix/>
          </a:blip>
          <a:stretch>
            <a:fillRect/>
          </a:stretch>
        </p:blipFill>
        <p:spPr>
          <a:xfrm>
            <a:off x="1370376" y="1102499"/>
            <a:ext cx="6403251" cy="3742501"/>
          </a:xfrm>
          <a:prstGeom prst="rect">
            <a:avLst/>
          </a:prstGeom>
          <a:noFill/>
          <a:ln>
            <a:noFill/>
          </a:ln>
        </p:spPr>
      </p:pic>
      <p:sp>
        <p:nvSpPr>
          <p:cNvPr id="143" name="Google Shape;143;p26"/>
          <p:cNvSpPr txBox="1"/>
          <p:nvPr>
            <p:ph type="title"/>
          </p:nvPr>
        </p:nvSpPr>
        <p:spPr>
          <a:xfrm>
            <a:off x="919700" y="342975"/>
            <a:ext cx="7588800" cy="893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u="sng"/>
              <a:t>Directions Using Shortest Path</a:t>
            </a:r>
            <a:endParaRPr u="sng"/>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7"/>
          <p:cNvSpPr txBox="1"/>
          <p:nvPr>
            <p:ph type="title"/>
          </p:nvPr>
        </p:nvSpPr>
        <p:spPr>
          <a:xfrm>
            <a:off x="919700" y="342975"/>
            <a:ext cx="7588800" cy="893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u="sng"/>
              <a:t>VISUALIZING THE SHORT DISTANCE</a:t>
            </a:r>
            <a:endParaRPr u="sng"/>
          </a:p>
        </p:txBody>
      </p:sp>
      <p:pic>
        <p:nvPicPr>
          <p:cNvPr id="149" name="Google Shape;149;p27"/>
          <p:cNvPicPr preferRelativeResize="0"/>
          <p:nvPr/>
        </p:nvPicPr>
        <p:blipFill>
          <a:blip r:embed="rId3">
            <a:alphaModFix/>
          </a:blip>
          <a:stretch>
            <a:fillRect/>
          </a:stretch>
        </p:blipFill>
        <p:spPr>
          <a:xfrm>
            <a:off x="1479725" y="1211950"/>
            <a:ext cx="6184556" cy="36026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762450" y="438050"/>
            <a:ext cx="7619100" cy="688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CHALLENGES FACED</a:t>
            </a:r>
            <a:endParaRPr/>
          </a:p>
        </p:txBody>
      </p:sp>
      <p:sp>
        <p:nvSpPr>
          <p:cNvPr id="155" name="Google Shape;155;p28"/>
          <p:cNvSpPr txBox="1"/>
          <p:nvPr/>
        </p:nvSpPr>
        <p:spPr>
          <a:xfrm>
            <a:off x="1140325" y="1556150"/>
            <a:ext cx="7056600" cy="3192900"/>
          </a:xfrm>
          <a:prstGeom prst="rect">
            <a:avLst/>
          </a:prstGeom>
          <a:noFill/>
          <a:ln>
            <a:noFill/>
          </a:ln>
        </p:spPr>
        <p:txBody>
          <a:bodyPr anchorCtr="0" anchor="t" bIns="91425" lIns="91425" spcFirstLastPara="1" rIns="91425" wrap="square" tIns="91425">
            <a:noAutofit/>
          </a:bodyPr>
          <a:lstStyle/>
          <a:p>
            <a:pPr indent="-368300" lvl="0" marL="457200" rtl="0" algn="l">
              <a:spcBef>
                <a:spcPts val="0"/>
              </a:spcBef>
              <a:spcAft>
                <a:spcPts val="0"/>
              </a:spcAft>
              <a:buSzPts val="2200"/>
              <a:buFont typeface="Economica"/>
              <a:buChar char="●"/>
            </a:pPr>
            <a:r>
              <a:rPr lang="en" sz="2200">
                <a:latin typeface="Economica"/>
                <a:ea typeface="Economica"/>
                <a:cs typeface="Economica"/>
                <a:sym typeface="Economica"/>
              </a:rPr>
              <a:t>Data Collection</a:t>
            </a:r>
            <a:endParaRPr sz="2200">
              <a:latin typeface="Economica"/>
              <a:ea typeface="Economica"/>
              <a:cs typeface="Economica"/>
              <a:sym typeface="Economica"/>
            </a:endParaRPr>
          </a:p>
          <a:p>
            <a:pPr indent="-368300" lvl="0" marL="457200" rtl="0" algn="l">
              <a:spcBef>
                <a:spcPts val="0"/>
              </a:spcBef>
              <a:spcAft>
                <a:spcPts val="0"/>
              </a:spcAft>
              <a:buSzPts val="2200"/>
              <a:buFont typeface="Economica"/>
              <a:buChar char="●"/>
            </a:pPr>
            <a:r>
              <a:rPr lang="en" sz="2200">
                <a:latin typeface="Economica"/>
                <a:ea typeface="Economica"/>
                <a:cs typeface="Economica"/>
                <a:sym typeface="Economica"/>
              </a:rPr>
              <a:t>Problems with UI while working with graph.</a:t>
            </a:r>
            <a:endParaRPr sz="2200">
              <a:latin typeface="Economica"/>
              <a:ea typeface="Economica"/>
              <a:cs typeface="Economica"/>
              <a:sym typeface="Economic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u="sng"/>
              <a:t>Testing </a:t>
            </a:r>
            <a:endParaRPr u="sng"/>
          </a:p>
        </p:txBody>
      </p:sp>
      <p:sp>
        <p:nvSpPr>
          <p:cNvPr id="161" name="Google Shape;161;p29"/>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Verified that every UI component—including input validation and error handling—is operating as expected.</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To guarantee compatibility, tested our tool across a range of web browsers (such as Chrome, Firefox, and Safari) and platforms (such as desktop, tablet, and mobile).</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Tested how the server interacts with the front-end templates.</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Have real users interact with our tool and took feedback.</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Made sure that our tool operates well and doesn't crash when presented with strange data, tested it using extreme or unexpected inputs.</a:t>
            </a:r>
            <a:endParaRPr>
              <a:latin typeface="Economica"/>
              <a:ea typeface="Economica"/>
              <a:cs typeface="Economica"/>
              <a:sym typeface="Economica"/>
            </a:endParaRPr>
          </a:p>
          <a:p>
            <a:pPr indent="-342900" lvl="0" marL="457200" rtl="0" algn="l">
              <a:spcBef>
                <a:spcPts val="0"/>
              </a:spcBef>
              <a:spcAft>
                <a:spcPts val="0"/>
              </a:spcAft>
              <a:buSzPts val="1800"/>
              <a:buFont typeface="Economica"/>
              <a:buChar char="●"/>
            </a:pPr>
            <a:r>
              <a:rPr lang="en">
                <a:latin typeface="Economica"/>
                <a:ea typeface="Economica"/>
                <a:cs typeface="Economica"/>
                <a:sym typeface="Economica"/>
              </a:rPr>
              <a:t>Ensure that error messages are properly shown, and assist users in understanding what went wrong and how to fix it.</a:t>
            </a:r>
            <a:endParaRPr>
              <a:latin typeface="Economica"/>
              <a:ea typeface="Economica"/>
              <a:cs typeface="Economica"/>
              <a:sym typeface="Economic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u="sng"/>
              <a:t>Conclusion</a:t>
            </a:r>
            <a:r>
              <a:rPr lang="en"/>
              <a:t> </a:t>
            </a:r>
            <a:endParaRPr/>
          </a:p>
        </p:txBody>
      </p:sp>
      <p:sp>
        <p:nvSpPr>
          <p:cNvPr id="167" name="Google Shape;167;p30"/>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2400">
                <a:latin typeface="Economica"/>
                <a:ea typeface="Economica"/>
                <a:cs typeface="Economica"/>
                <a:sym typeface="Economica"/>
              </a:rPr>
              <a:t>In summary, integrating the Floyd-Warshall algorithm into urban navigation tools transforms emergency response. By calculating the best routes, adjusting to dynamic situations, and incorporating live data, it guarantees rapid and efficient actions, preserving lives during emergencies. Its flexibility and effectiveness are crucial for developing robust and responsive urban emergency systems. </a:t>
            </a:r>
            <a:endParaRPr sz="2400">
              <a:latin typeface="Economica"/>
              <a:ea typeface="Economica"/>
              <a:cs typeface="Economica"/>
              <a:sym typeface="Economic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idx="2" type="body"/>
          </p:nvPr>
        </p:nvSpPr>
        <p:spPr>
          <a:xfrm>
            <a:off x="5328225" y="113675"/>
            <a:ext cx="3097500" cy="2628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5000">
                <a:latin typeface="Economica"/>
                <a:ea typeface="Economica"/>
                <a:cs typeface="Economica"/>
                <a:sym typeface="Economica"/>
              </a:rPr>
              <a:t>THANK YOU</a:t>
            </a:r>
            <a:endParaRPr sz="5000">
              <a:latin typeface="Economica"/>
              <a:ea typeface="Economica"/>
              <a:cs typeface="Economica"/>
              <a:sym typeface="Economica"/>
            </a:endParaRPr>
          </a:p>
          <a:p>
            <a:pPr indent="0" lvl="0" marL="0" rtl="0" algn="ctr">
              <a:lnSpc>
                <a:spcPct val="100000"/>
              </a:lnSpc>
              <a:spcBef>
                <a:spcPts val="1200"/>
              </a:spcBef>
              <a:spcAft>
                <a:spcPts val="0"/>
              </a:spcAft>
              <a:buClr>
                <a:schemeClr val="dk1"/>
              </a:buClr>
              <a:buSzPts val="1100"/>
              <a:buFont typeface="Arial"/>
              <a:buNone/>
            </a:pPr>
            <a:r>
              <a:rPr lang="en" sz="3400">
                <a:latin typeface="Economica"/>
                <a:ea typeface="Economica"/>
                <a:cs typeface="Economica"/>
                <a:sym typeface="Economica"/>
              </a:rPr>
              <a:t>Any Questions?</a:t>
            </a:r>
            <a:endParaRPr sz="3400">
              <a:latin typeface="Economica"/>
              <a:ea typeface="Economica"/>
              <a:cs typeface="Economica"/>
              <a:sym typeface="Economica"/>
            </a:endParaRPr>
          </a:p>
          <a:p>
            <a:pPr indent="0" lvl="0" marL="0" rtl="0" algn="ctr">
              <a:spcBef>
                <a:spcPts val="0"/>
              </a:spcBef>
              <a:spcAft>
                <a:spcPts val="1200"/>
              </a:spcAft>
              <a:buNone/>
            </a:pPr>
            <a:r>
              <a:rPr lang="en" sz="2300">
                <a:latin typeface="Economica"/>
                <a:ea typeface="Economica"/>
                <a:cs typeface="Economica"/>
                <a:sym typeface="Economica"/>
              </a:rPr>
              <a:t>Group 3 - Algo Wizards</a:t>
            </a:r>
            <a:r>
              <a:rPr lang="en" sz="5000">
                <a:latin typeface="Economica"/>
                <a:ea typeface="Economica"/>
                <a:cs typeface="Economica"/>
                <a:sym typeface="Economica"/>
              </a:rPr>
              <a:t> </a:t>
            </a:r>
            <a:endParaRPr sz="5000">
              <a:latin typeface="Economica"/>
              <a:ea typeface="Economica"/>
              <a:cs typeface="Economica"/>
              <a:sym typeface="Economica"/>
            </a:endParaRPr>
          </a:p>
        </p:txBody>
      </p:sp>
      <p:sp>
        <p:nvSpPr>
          <p:cNvPr id="173" name="Google Shape;173;p31"/>
          <p:cNvSpPr txBox="1"/>
          <p:nvPr/>
        </p:nvSpPr>
        <p:spPr>
          <a:xfrm>
            <a:off x="195825" y="2976450"/>
            <a:ext cx="4216500" cy="1947900"/>
          </a:xfrm>
          <a:prstGeom prst="rect">
            <a:avLst/>
          </a:prstGeom>
          <a:noFill/>
          <a:ln>
            <a:noFill/>
          </a:ln>
        </p:spPr>
        <p:txBody>
          <a:bodyPr anchorCtr="0" anchor="t" bIns="91425" lIns="91425" spcFirstLastPara="1" rIns="91425" wrap="square" tIns="91425">
            <a:spAutoFit/>
          </a:bodyPr>
          <a:lstStyle/>
          <a:p>
            <a:pPr indent="0" lvl="0" marL="0" rtl="0" algn="ctr">
              <a:lnSpc>
                <a:spcPct val="95000"/>
              </a:lnSpc>
              <a:spcBef>
                <a:spcPts val="0"/>
              </a:spcBef>
              <a:spcAft>
                <a:spcPts val="0"/>
              </a:spcAft>
              <a:buNone/>
            </a:pPr>
            <a:r>
              <a:rPr lang="en" sz="2225">
                <a:solidFill>
                  <a:srgbClr val="233A44"/>
                </a:solidFill>
                <a:latin typeface="Economica"/>
                <a:ea typeface="Economica"/>
                <a:cs typeface="Economica"/>
                <a:sym typeface="Economica"/>
              </a:rPr>
              <a:t>Anthony Martinez | James kim</a:t>
            </a:r>
            <a:endParaRPr sz="2225">
              <a:solidFill>
                <a:srgbClr val="233A44"/>
              </a:solidFill>
              <a:latin typeface="Economica"/>
              <a:ea typeface="Economica"/>
              <a:cs typeface="Economica"/>
              <a:sym typeface="Economica"/>
            </a:endParaRPr>
          </a:p>
          <a:p>
            <a:pPr indent="0" lvl="0" marL="0" rtl="0" algn="ctr">
              <a:lnSpc>
                <a:spcPct val="95000"/>
              </a:lnSpc>
              <a:spcBef>
                <a:spcPts val="1200"/>
              </a:spcBef>
              <a:spcAft>
                <a:spcPts val="0"/>
              </a:spcAft>
              <a:buNone/>
            </a:pPr>
            <a:r>
              <a:rPr lang="en" sz="2225">
                <a:solidFill>
                  <a:srgbClr val="233A44"/>
                </a:solidFill>
                <a:latin typeface="Economica"/>
                <a:ea typeface="Economica"/>
                <a:cs typeface="Economica"/>
                <a:sym typeface="Economica"/>
              </a:rPr>
              <a:t>Anshika Khandelwal | Pravallika Bahadur</a:t>
            </a:r>
            <a:endParaRPr sz="2225">
              <a:solidFill>
                <a:srgbClr val="233A44"/>
              </a:solidFill>
              <a:latin typeface="Economica"/>
              <a:ea typeface="Economica"/>
              <a:cs typeface="Economica"/>
              <a:sym typeface="Economica"/>
            </a:endParaRPr>
          </a:p>
          <a:p>
            <a:pPr indent="0" lvl="0" marL="0" rtl="0" algn="ctr">
              <a:lnSpc>
                <a:spcPct val="95000"/>
              </a:lnSpc>
              <a:spcBef>
                <a:spcPts val="1200"/>
              </a:spcBef>
              <a:spcAft>
                <a:spcPts val="0"/>
              </a:spcAft>
              <a:buNone/>
            </a:pPr>
            <a:r>
              <a:rPr lang="en" sz="2225">
                <a:solidFill>
                  <a:srgbClr val="233A44"/>
                </a:solidFill>
                <a:latin typeface="Economica"/>
                <a:ea typeface="Economica"/>
                <a:cs typeface="Economica"/>
                <a:sym typeface="Economica"/>
              </a:rPr>
              <a:t>Tejashwa Tiwari | Rishitha Bathini</a:t>
            </a:r>
            <a:endParaRPr sz="2225">
              <a:solidFill>
                <a:srgbClr val="233A44"/>
              </a:solidFill>
              <a:latin typeface="Economica"/>
              <a:ea typeface="Economica"/>
              <a:cs typeface="Economica"/>
              <a:sym typeface="Economica"/>
            </a:endParaRPr>
          </a:p>
          <a:p>
            <a:pPr indent="0" lvl="0" marL="0" rtl="0" algn="ctr">
              <a:lnSpc>
                <a:spcPct val="95000"/>
              </a:lnSpc>
              <a:spcBef>
                <a:spcPts val="1200"/>
              </a:spcBef>
              <a:spcAft>
                <a:spcPts val="1200"/>
              </a:spcAft>
              <a:buNone/>
            </a:pPr>
            <a:r>
              <a:rPr lang="en" sz="2225">
                <a:solidFill>
                  <a:srgbClr val="233A44"/>
                </a:solidFill>
                <a:latin typeface="Economica"/>
                <a:ea typeface="Economica"/>
                <a:cs typeface="Economica"/>
                <a:sym typeface="Economica"/>
              </a:rPr>
              <a:t>Param Venkat Vivek Kesireddy</a:t>
            </a:r>
            <a:endParaRPr sz="2225">
              <a:solidFill>
                <a:srgbClr val="233A44"/>
              </a:solidFill>
              <a:latin typeface="Economica"/>
              <a:ea typeface="Economica"/>
              <a:cs typeface="Economica"/>
              <a:sym typeface="Economic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926700" y="556100"/>
            <a:ext cx="7290600" cy="95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900" u="sng"/>
              <a:t>TEAM MEMBERS &amp; ROLES</a:t>
            </a:r>
            <a:endParaRPr sz="4500"/>
          </a:p>
        </p:txBody>
      </p:sp>
      <p:sp>
        <p:nvSpPr>
          <p:cNvPr id="70" name="Google Shape;70;p14"/>
          <p:cNvSpPr txBox="1"/>
          <p:nvPr/>
        </p:nvSpPr>
        <p:spPr>
          <a:xfrm>
            <a:off x="195750" y="1761850"/>
            <a:ext cx="8752500" cy="2458200"/>
          </a:xfrm>
          <a:prstGeom prst="rect">
            <a:avLst/>
          </a:prstGeom>
          <a:noFill/>
          <a:ln>
            <a:noFill/>
          </a:ln>
        </p:spPr>
        <p:txBody>
          <a:bodyPr anchorCtr="0" anchor="t" bIns="91425" lIns="91425" spcFirstLastPara="1" rIns="91425" wrap="square" tIns="91425">
            <a:noAutofit/>
          </a:bodyPr>
          <a:lstStyle/>
          <a:p>
            <a:pPr indent="0" lvl="0" marL="0" rtl="0" algn="ctr">
              <a:lnSpc>
                <a:spcPct val="120000"/>
              </a:lnSpc>
              <a:spcBef>
                <a:spcPts val="500"/>
              </a:spcBef>
              <a:spcAft>
                <a:spcPts val="0"/>
              </a:spcAft>
              <a:buClr>
                <a:schemeClr val="dk1"/>
              </a:buClr>
              <a:buSzPts val="1100"/>
              <a:buFont typeface="Arial"/>
              <a:buNone/>
            </a:pPr>
            <a:r>
              <a:rPr lang="en" sz="2300">
                <a:solidFill>
                  <a:schemeClr val="dk1"/>
                </a:solidFill>
                <a:latin typeface="Economica"/>
                <a:ea typeface="Economica"/>
                <a:cs typeface="Economica"/>
                <a:sym typeface="Economica"/>
              </a:rPr>
              <a:t>Algorithm Implementation - Tejashwa Tiwari and Anshika Khandelwal</a:t>
            </a:r>
            <a:endParaRPr sz="2300">
              <a:solidFill>
                <a:schemeClr val="dk1"/>
              </a:solidFill>
              <a:latin typeface="Economica"/>
              <a:ea typeface="Economica"/>
              <a:cs typeface="Economica"/>
              <a:sym typeface="Economica"/>
            </a:endParaRPr>
          </a:p>
          <a:p>
            <a:pPr indent="0" lvl="0" marL="0" rtl="0" algn="ctr">
              <a:lnSpc>
                <a:spcPct val="120000"/>
              </a:lnSpc>
              <a:spcBef>
                <a:spcPts val="500"/>
              </a:spcBef>
              <a:spcAft>
                <a:spcPts val="0"/>
              </a:spcAft>
              <a:buClr>
                <a:schemeClr val="dk1"/>
              </a:buClr>
              <a:buSzPts val="1100"/>
              <a:buFont typeface="Arial"/>
              <a:buNone/>
            </a:pPr>
            <a:r>
              <a:rPr lang="en" sz="2300">
                <a:solidFill>
                  <a:schemeClr val="dk1"/>
                </a:solidFill>
                <a:latin typeface="Economica"/>
                <a:ea typeface="Economica"/>
                <a:cs typeface="Economica"/>
                <a:sym typeface="Economica"/>
              </a:rPr>
              <a:t>Simulation of Blockages - James kim and Rishitha Bathini</a:t>
            </a:r>
            <a:endParaRPr sz="2300">
              <a:solidFill>
                <a:schemeClr val="dk1"/>
              </a:solidFill>
              <a:latin typeface="Economica"/>
              <a:ea typeface="Economica"/>
              <a:cs typeface="Economica"/>
              <a:sym typeface="Economica"/>
            </a:endParaRPr>
          </a:p>
          <a:p>
            <a:pPr indent="0" lvl="0" marL="0" rtl="0" algn="ctr">
              <a:lnSpc>
                <a:spcPct val="120000"/>
              </a:lnSpc>
              <a:spcBef>
                <a:spcPts val="500"/>
              </a:spcBef>
              <a:spcAft>
                <a:spcPts val="0"/>
              </a:spcAft>
              <a:buClr>
                <a:schemeClr val="dk1"/>
              </a:buClr>
              <a:buSzPts val="1100"/>
              <a:buFont typeface="Arial"/>
              <a:buNone/>
            </a:pPr>
            <a:r>
              <a:rPr lang="en" sz="2300">
                <a:solidFill>
                  <a:schemeClr val="dk1"/>
                </a:solidFill>
                <a:latin typeface="Economica"/>
                <a:ea typeface="Economica"/>
                <a:cs typeface="Economica"/>
                <a:sym typeface="Economica"/>
              </a:rPr>
              <a:t>User Interface (UI) and Visualization - Anthony Martinez and Pravallika Bahadur</a:t>
            </a:r>
            <a:endParaRPr sz="2300">
              <a:solidFill>
                <a:schemeClr val="dk1"/>
              </a:solidFill>
              <a:latin typeface="Economica"/>
              <a:ea typeface="Economica"/>
              <a:cs typeface="Economica"/>
              <a:sym typeface="Economica"/>
            </a:endParaRPr>
          </a:p>
          <a:p>
            <a:pPr indent="0" lvl="0" marL="0" rtl="0" algn="ctr">
              <a:lnSpc>
                <a:spcPct val="120000"/>
              </a:lnSpc>
              <a:spcBef>
                <a:spcPts val="500"/>
              </a:spcBef>
              <a:spcAft>
                <a:spcPts val="0"/>
              </a:spcAft>
              <a:buClr>
                <a:schemeClr val="dk1"/>
              </a:buClr>
              <a:buSzPts val="1100"/>
              <a:buFont typeface="Arial"/>
              <a:buNone/>
            </a:pPr>
            <a:r>
              <a:rPr lang="en" sz="2300">
                <a:solidFill>
                  <a:schemeClr val="dk1"/>
                </a:solidFill>
                <a:latin typeface="Economica"/>
                <a:ea typeface="Economica"/>
                <a:cs typeface="Economica"/>
                <a:sym typeface="Economica"/>
              </a:rPr>
              <a:t>Data Collection - Param Venkat Vivek Kesireddy </a:t>
            </a:r>
            <a:endParaRPr sz="2300">
              <a:solidFill>
                <a:schemeClr val="dk1"/>
              </a:solidFill>
              <a:latin typeface="Economica"/>
              <a:ea typeface="Economica"/>
              <a:cs typeface="Economica"/>
              <a:sym typeface="Economica"/>
            </a:endParaRPr>
          </a:p>
          <a:p>
            <a:pPr indent="0" lvl="0" marL="0" rtl="0" algn="ctr">
              <a:lnSpc>
                <a:spcPct val="120000"/>
              </a:lnSpc>
              <a:spcBef>
                <a:spcPts val="500"/>
              </a:spcBef>
              <a:spcAft>
                <a:spcPts val="0"/>
              </a:spcAft>
              <a:buClr>
                <a:schemeClr val="dk1"/>
              </a:buClr>
              <a:buSzPts val="1100"/>
              <a:buFont typeface="Arial"/>
              <a:buNone/>
            </a:pPr>
            <a:r>
              <a:rPr lang="en" sz="2300">
                <a:solidFill>
                  <a:schemeClr val="dk1"/>
                </a:solidFill>
                <a:latin typeface="Economica"/>
                <a:ea typeface="Economica"/>
                <a:cs typeface="Economica"/>
                <a:sym typeface="Economica"/>
              </a:rPr>
              <a:t>Project Coordinator - Pravallika Bahadur</a:t>
            </a:r>
            <a:endParaRPr sz="2300">
              <a:solidFill>
                <a:schemeClr val="dk1"/>
              </a:solidFill>
              <a:latin typeface="Economica"/>
              <a:ea typeface="Economica"/>
              <a:cs typeface="Economica"/>
              <a:sym typeface="Economica"/>
            </a:endParaRPr>
          </a:p>
          <a:p>
            <a:pPr indent="0" lvl="0" marL="0" rtl="0" algn="l">
              <a:lnSpc>
                <a:spcPct val="120000"/>
              </a:lnSpc>
              <a:spcBef>
                <a:spcPts val="1000"/>
              </a:spcBef>
              <a:spcAft>
                <a:spcPts val="0"/>
              </a:spcAft>
              <a:buClr>
                <a:schemeClr val="dk1"/>
              </a:buClr>
              <a:buSzPts val="1100"/>
              <a:buFont typeface="Arial"/>
              <a:buNone/>
            </a:pPr>
            <a:br>
              <a:rPr lang="en" sz="2000">
                <a:solidFill>
                  <a:schemeClr val="dk1"/>
                </a:solidFill>
                <a:latin typeface="Times New Roman"/>
                <a:ea typeface="Times New Roman"/>
                <a:cs typeface="Times New Roman"/>
                <a:sym typeface="Times New Roman"/>
              </a:rPr>
            </a:b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696225" y="584500"/>
            <a:ext cx="7574700" cy="72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INTRODUCTION</a:t>
            </a:r>
            <a:endParaRPr u="sng"/>
          </a:p>
        </p:txBody>
      </p:sp>
      <p:sp>
        <p:nvSpPr>
          <p:cNvPr id="76" name="Google Shape;76;p15"/>
          <p:cNvSpPr txBox="1"/>
          <p:nvPr/>
        </p:nvSpPr>
        <p:spPr>
          <a:xfrm>
            <a:off x="1491900" y="1577125"/>
            <a:ext cx="6779100" cy="2557500"/>
          </a:xfrm>
          <a:prstGeom prst="rect">
            <a:avLst/>
          </a:prstGeom>
          <a:noFill/>
          <a:ln>
            <a:noFill/>
          </a:ln>
        </p:spPr>
        <p:txBody>
          <a:bodyPr anchorCtr="0" anchor="t" bIns="91425" lIns="91425" spcFirstLastPara="1" rIns="91425" wrap="square" tIns="91425">
            <a:noAutofit/>
          </a:bodyPr>
          <a:lstStyle/>
          <a:p>
            <a:pPr indent="0" lvl="0" marL="0" rtl="0" algn="just">
              <a:lnSpc>
                <a:spcPct val="120000"/>
              </a:lnSpc>
              <a:spcBef>
                <a:spcPts val="1000"/>
              </a:spcBef>
              <a:spcAft>
                <a:spcPts val="0"/>
              </a:spcAft>
              <a:buClr>
                <a:schemeClr val="dk1"/>
              </a:buClr>
              <a:buSzPts val="1100"/>
              <a:buFont typeface="Arial"/>
              <a:buNone/>
            </a:pPr>
            <a:r>
              <a:rPr lang="en" sz="2600">
                <a:solidFill>
                  <a:schemeClr val="dk1"/>
                </a:solidFill>
                <a:latin typeface="Economica"/>
                <a:ea typeface="Economica"/>
                <a:cs typeface="Economica"/>
                <a:sym typeface="Economica"/>
              </a:rPr>
              <a:t>•This project aims to provide a practical and user-friendly tool for emergency route planning by calculating the shortest routes between key landmarks using the Floyd-Warshall algorithm.</a:t>
            </a:r>
            <a:endParaRPr sz="2600">
              <a:solidFill>
                <a:schemeClr val="dk1"/>
              </a:solidFill>
              <a:latin typeface="Economica"/>
              <a:ea typeface="Economica"/>
              <a:cs typeface="Economica"/>
              <a:sym typeface="Economica"/>
            </a:endParaRPr>
          </a:p>
          <a:p>
            <a:pPr indent="0" lvl="0" marL="0" rtl="0" algn="just">
              <a:lnSpc>
                <a:spcPct val="120000"/>
              </a:lnSpc>
              <a:spcBef>
                <a:spcPts val="1000"/>
              </a:spcBef>
              <a:spcAft>
                <a:spcPts val="0"/>
              </a:spcAft>
              <a:buClr>
                <a:schemeClr val="dk1"/>
              </a:buClr>
              <a:buSzPts val="1100"/>
              <a:buFont typeface="Arial"/>
              <a:buNone/>
            </a:pPr>
            <a:r>
              <a:rPr lang="en" sz="2600">
                <a:solidFill>
                  <a:schemeClr val="dk1"/>
                </a:solidFill>
                <a:latin typeface="Economica"/>
                <a:ea typeface="Economica"/>
                <a:cs typeface="Economica"/>
                <a:sym typeface="Economica"/>
              </a:rPr>
              <a:t>•Why Floyd-Warshall?</a:t>
            </a:r>
            <a:endParaRPr sz="2600">
              <a:solidFill>
                <a:schemeClr val="dk1"/>
              </a:solidFill>
              <a:latin typeface="Economica"/>
              <a:ea typeface="Economica"/>
              <a:cs typeface="Economica"/>
              <a:sym typeface="Economica"/>
            </a:endParaRPr>
          </a:p>
          <a:p>
            <a:pPr indent="0" lvl="0" marL="0" rtl="0" algn="l">
              <a:spcBef>
                <a:spcPts val="0"/>
              </a:spcBef>
              <a:spcAft>
                <a:spcPts val="0"/>
              </a:spcAft>
              <a:buNone/>
            </a:pPr>
            <a:r>
              <a:t/>
            </a:r>
            <a:endParaRPr sz="1600">
              <a:solidFill>
                <a:schemeClr val="dk1"/>
              </a:solidFill>
              <a:latin typeface="Economica"/>
              <a:ea typeface="Economica"/>
              <a:cs typeface="Economica"/>
              <a:sym typeface="Economic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795675" y="598725"/>
            <a:ext cx="7574700" cy="60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OBJECTIVE &amp; OVERVIEW</a:t>
            </a:r>
            <a:endParaRPr u="sng"/>
          </a:p>
        </p:txBody>
      </p:sp>
      <p:pic>
        <p:nvPicPr>
          <p:cNvPr id="82" name="Google Shape;82;p16"/>
          <p:cNvPicPr preferRelativeResize="0"/>
          <p:nvPr/>
        </p:nvPicPr>
        <p:blipFill rotWithShape="1">
          <a:blip r:embed="rId3">
            <a:alphaModFix/>
          </a:blip>
          <a:srcRect b="0" l="0" r="0" t="20031"/>
          <a:stretch/>
        </p:blipFill>
        <p:spPr>
          <a:xfrm>
            <a:off x="1761850" y="3083125"/>
            <a:ext cx="6095498" cy="1770850"/>
          </a:xfrm>
          <a:prstGeom prst="rect">
            <a:avLst/>
          </a:prstGeom>
          <a:noFill/>
          <a:ln>
            <a:noFill/>
          </a:ln>
        </p:spPr>
      </p:pic>
      <p:sp>
        <p:nvSpPr>
          <p:cNvPr id="83" name="Google Shape;83;p16"/>
          <p:cNvSpPr txBox="1"/>
          <p:nvPr/>
        </p:nvSpPr>
        <p:spPr>
          <a:xfrm>
            <a:off x="440475" y="1378225"/>
            <a:ext cx="8185500" cy="170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latin typeface="Economica"/>
                <a:ea typeface="Economica"/>
                <a:cs typeface="Economica"/>
                <a:sym typeface="Economica"/>
              </a:rPr>
              <a:t>In times of crisis, obstructed roads create obstacles for emergency responders. Creating an essential city navigation tool becomes imperative. This tool must utilize the Floyd-Warshall algorithm to calculate the shortest paths between landmarks, factoring in alternative routes</a:t>
            </a:r>
            <a:endParaRPr sz="2400">
              <a:latin typeface="Economica"/>
              <a:ea typeface="Economica"/>
              <a:cs typeface="Economica"/>
              <a:sym typeface="Economic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u="sng"/>
              <a:t>Target Users &amp; Use Cases</a:t>
            </a:r>
            <a:r>
              <a:rPr lang="en"/>
              <a:t> </a:t>
            </a:r>
            <a:endParaRPr/>
          </a:p>
        </p:txBody>
      </p:sp>
      <p:sp>
        <p:nvSpPr>
          <p:cNvPr id="89" name="Google Shape;89;p17"/>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000" u="sng">
                <a:latin typeface="Economica"/>
                <a:ea typeface="Economica"/>
                <a:cs typeface="Economica"/>
                <a:sym typeface="Economica"/>
              </a:rPr>
              <a:t>Target Users:</a:t>
            </a:r>
            <a:endParaRPr sz="2000" u="sng">
              <a:latin typeface="Economica"/>
              <a:ea typeface="Economica"/>
              <a:cs typeface="Economica"/>
              <a:sym typeface="Economica"/>
            </a:endParaRPr>
          </a:p>
          <a:p>
            <a:pPr indent="-355600" lvl="0" marL="457200" rtl="0" algn="l">
              <a:spcBef>
                <a:spcPts val="1200"/>
              </a:spcBef>
              <a:spcAft>
                <a:spcPts val="0"/>
              </a:spcAft>
              <a:buSzPts val="2000"/>
              <a:buFont typeface="Economica"/>
              <a:buAutoNum type="arabicPeriod"/>
            </a:pPr>
            <a:r>
              <a:rPr lang="en" sz="2000">
                <a:latin typeface="Economica"/>
                <a:ea typeface="Economica"/>
                <a:cs typeface="Economica"/>
                <a:sym typeface="Economica"/>
              </a:rPr>
              <a:t>Emergency Responders</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AutoNum type="arabicPeriod"/>
            </a:pPr>
            <a:r>
              <a:rPr lang="en" sz="2000">
                <a:latin typeface="Economica"/>
                <a:ea typeface="Economica"/>
                <a:cs typeface="Economica"/>
                <a:sym typeface="Economica"/>
              </a:rPr>
              <a:t>Emergency Management Agencies</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AutoNum type="arabicPeriod"/>
            </a:pPr>
            <a:r>
              <a:rPr lang="en" sz="2000">
                <a:latin typeface="Economica"/>
                <a:ea typeface="Economica"/>
                <a:cs typeface="Economica"/>
                <a:sym typeface="Economica"/>
              </a:rPr>
              <a:t>Urban Planners</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AutoNum type="arabicPeriod"/>
            </a:pPr>
            <a:r>
              <a:rPr lang="en" sz="2000">
                <a:latin typeface="Economica"/>
                <a:ea typeface="Economica"/>
                <a:cs typeface="Economica"/>
                <a:sym typeface="Economica"/>
              </a:rPr>
              <a:t>City Officials</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AutoNum type="arabicPeriod"/>
            </a:pPr>
            <a:r>
              <a:rPr lang="en" sz="2000">
                <a:latin typeface="Economica"/>
                <a:ea typeface="Economica"/>
                <a:cs typeface="Economica"/>
                <a:sym typeface="Economica"/>
              </a:rPr>
              <a:t>Citizens</a:t>
            </a:r>
            <a:endParaRPr sz="2000">
              <a:latin typeface="Economica"/>
              <a:ea typeface="Economica"/>
              <a:cs typeface="Economica"/>
              <a:sym typeface="Economica"/>
            </a:endParaRPr>
          </a:p>
        </p:txBody>
      </p:sp>
      <p:sp>
        <p:nvSpPr>
          <p:cNvPr id="90" name="Google Shape;90;p17"/>
          <p:cNvSpPr txBox="1"/>
          <p:nvPr>
            <p:ph idx="2" type="body"/>
          </p:nvPr>
        </p:nvSpPr>
        <p:spPr>
          <a:xfrm>
            <a:off x="4832400" y="1225225"/>
            <a:ext cx="3999900" cy="33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u="sng">
                <a:latin typeface="Economica"/>
                <a:ea typeface="Economica"/>
                <a:cs typeface="Economica"/>
                <a:sym typeface="Economica"/>
              </a:rPr>
              <a:t>Use Cases: </a:t>
            </a:r>
            <a:endParaRPr sz="1900" u="sng">
              <a:latin typeface="Economica"/>
              <a:ea typeface="Economica"/>
              <a:cs typeface="Economica"/>
              <a:sym typeface="Economica"/>
            </a:endParaRPr>
          </a:p>
          <a:p>
            <a:pPr indent="0" lvl="0" marL="0" rtl="0" algn="l">
              <a:spcBef>
                <a:spcPts val="1200"/>
              </a:spcBef>
              <a:spcAft>
                <a:spcPts val="0"/>
              </a:spcAft>
              <a:buClr>
                <a:schemeClr val="dk1"/>
              </a:buClr>
              <a:buSzPts val="1100"/>
              <a:buFont typeface="Arial"/>
              <a:buNone/>
            </a:pPr>
            <a:r>
              <a:rPr lang="en" sz="1900">
                <a:latin typeface="Economica"/>
                <a:ea typeface="Economica"/>
                <a:cs typeface="Economica"/>
                <a:sym typeface="Economica"/>
              </a:rPr>
              <a:t>Disaster Response</a:t>
            </a:r>
            <a:endParaRPr sz="1900">
              <a:latin typeface="Economica"/>
              <a:ea typeface="Economica"/>
              <a:cs typeface="Economica"/>
              <a:sym typeface="Economica"/>
            </a:endParaRPr>
          </a:p>
          <a:p>
            <a:pPr indent="0" lvl="0" marL="0" rtl="0" algn="l">
              <a:spcBef>
                <a:spcPts val="1200"/>
              </a:spcBef>
              <a:spcAft>
                <a:spcPts val="0"/>
              </a:spcAft>
              <a:buClr>
                <a:schemeClr val="dk1"/>
              </a:buClr>
              <a:buSzPts val="1100"/>
              <a:buFont typeface="Arial"/>
              <a:buNone/>
            </a:pPr>
            <a:r>
              <a:rPr lang="en" sz="1900">
                <a:latin typeface="Economica"/>
                <a:ea typeface="Economica"/>
                <a:cs typeface="Economica"/>
                <a:sym typeface="Economica"/>
              </a:rPr>
              <a:t>Medical Emergencies</a:t>
            </a:r>
            <a:endParaRPr sz="1900">
              <a:latin typeface="Economica"/>
              <a:ea typeface="Economica"/>
              <a:cs typeface="Economica"/>
              <a:sym typeface="Economica"/>
            </a:endParaRPr>
          </a:p>
          <a:p>
            <a:pPr indent="0" lvl="0" marL="0" rtl="0" algn="l">
              <a:spcBef>
                <a:spcPts val="1200"/>
              </a:spcBef>
              <a:spcAft>
                <a:spcPts val="0"/>
              </a:spcAft>
              <a:buClr>
                <a:schemeClr val="dk1"/>
              </a:buClr>
              <a:buSzPts val="1100"/>
              <a:buFont typeface="Arial"/>
              <a:buNone/>
            </a:pPr>
            <a:r>
              <a:rPr lang="en" sz="1900">
                <a:latin typeface="Economica"/>
                <a:ea typeface="Economica"/>
                <a:cs typeface="Economica"/>
                <a:sym typeface="Economica"/>
              </a:rPr>
              <a:t>Fire Incidents</a:t>
            </a:r>
            <a:endParaRPr sz="1900">
              <a:latin typeface="Economica"/>
              <a:ea typeface="Economica"/>
              <a:cs typeface="Economica"/>
              <a:sym typeface="Economica"/>
            </a:endParaRPr>
          </a:p>
          <a:p>
            <a:pPr indent="0" lvl="0" marL="0" rtl="0" algn="l">
              <a:spcBef>
                <a:spcPts val="1200"/>
              </a:spcBef>
              <a:spcAft>
                <a:spcPts val="0"/>
              </a:spcAft>
              <a:buClr>
                <a:schemeClr val="dk1"/>
              </a:buClr>
              <a:buSzPts val="1100"/>
              <a:buFont typeface="Arial"/>
              <a:buNone/>
            </a:pPr>
            <a:r>
              <a:rPr lang="en" sz="1900">
                <a:latin typeface="Economica"/>
                <a:ea typeface="Economica"/>
                <a:cs typeface="Economica"/>
                <a:sym typeface="Economica"/>
              </a:rPr>
              <a:t>Law Enforcement</a:t>
            </a:r>
            <a:endParaRPr sz="1900">
              <a:latin typeface="Economica"/>
              <a:ea typeface="Economica"/>
              <a:cs typeface="Economica"/>
              <a:sym typeface="Economica"/>
            </a:endParaRPr>
          </a:p>
          <a:p>
            <a:pPr indent="0" lvl="0" marL="0" rtl="0" algn="l">
              <a:spcBef>
                <a:spcPts val="1200"/>
              </a:spcBef>
              <a:spcAft>
                <a:spcPts val="0"/>
              </a:spcAft>
              <a:buClr>
                <a:schemeClr val="dk1"/>
              </a:buClr>
              <a:buSzPts val="1100"/>
              <a:buFont typeface="Arial"/>
              <a:buNone/>
            </a:pPr>
            <a:r>
              <a:rPr lang="en" sz="1900">
                <a:latin typeface="Economica"/>
                <a:ea typeface="Economica"/>
                <a:cs typeface="Economica"/>
                <a:sym typeface="Economica"/>
              </a:rPr>
              <a:t>Evacuation Planning</a:t>
            </a:r>
            <a:endParaRPr sz="1900">
              <a:latin typeface="Economica"/>
              <a:ea typeface="Economica"/>
              <a:cs typeface="Economica"/>
              <a:sym typeface="Economica"/>
            </a:endParaRPr>
          </a:p>
          <a:p>
            <a:pPr indent="0" lvl="0" marL="0" rtl="0" algn="l">
              <a:spcBef>
                <a:spcPts val="1200"/>
              </a:spcBef>
              <a:spcAft>
                <a:spcPts val="0"/>
              </a:spcAft>
              <a:buClr>
                <a:schemeClr val="dk1"/>
              </a:buClr>
              <a:buSzPts val="1100"/>
              <a:buFont typeface="Arial"/>
              <a:buNone/>
            </a:pPr>
            <a:r>
              <a:rPr lang="en" sz="1900">
                <a:latin typeface="Economica"/>
                <a:ea typeface="Economica"/>
                <a:cs typeface="Economica"/>
                <a:sym typeface="Economica"/>
              </a:rPr>
              <a:t>Traffic Management </a:t>
            </a:r>
            <a:endParaRPr sz="1900">
              <a:latin typeface="Economica"/>
              <a:ea typeface="Economica"/>
              <a:cs typeface="Economica"/>
              <a:sym typeface="Economica"/>
            </a:endParaRPr>
          </a:p>
          <a:p>
            <a:pPr indent="0" lvl="0" marL="0" rtl="0" algn="l">
              <a:spcBef>
                <a:spcPts val="1200"/>
              </a:spcBef>
              <a:spcAft>
                <a:spcPts val="1200"/>
              </a:spcAft>
              <a:buNone/>
            </a:pPr>
            <a:r>
              <a:rPr lang="en" sz="1900">
                <a:latin typeface="Economica"/>
                <a:ea typeface="Economica"/>
                <a:cs typeface="Economica"/>
                <a:sym typeface="Economica"/>
              </a:rPr>
              <a:t>Community Awareness</a:t>
            </a:r>
            <a:endParaRPr sz="1900">
              <a:latin typeface="Economica"/>
              <a:ea typeface="Economica"/>
              <a:cs typeface="Economica"/>
              <a:sym typeface="Economic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756300" y="527650"/>
            <a:ext cx="76314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Tools Used</a:t>
            </a:r>
            <a:endParaRPr u="sng"/>
          </a:p>
        </p:txBody>
      </p:sp>
      <p:sp>
        <p:nvSpPr>
          <p:cNvPr id="96" name="Google Shape;96;p18"/>
          <p:cNvSpPr txBox="1"/>
          <p:nvPr/>
        </p:nvSpPr>
        <p:spPr>
          <a:xfrm>
            <a:off x="1098600" y="1477700"/>
            <a:ext cx="7289100" cy="222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Economica"/>
                <a:ea typeface="Economica"/>
                <a:cs typeface="Economica"/>
                <a:sym typeface="Economica"/>
              </a:rPr>
              <a:t>Front</a:t>
            </a:r>
            <a:r>
              <a:rPr b="1" lang="en" sz="2400">
                <a:latin typeface="Economica"/>
                <a:ea typeface="Economica"/>
                <a:cs typeface="Economica"/>
                <a:sym typeface="Economica"/>
              </a:rPr>
              <a:t> End</a:t>
            </a:r>
            <a:r>
              <a:rPr lang="en" sz="2400">
                <a:latin typeface="Economica"/>
                <a:ea typeface="Economica"/>
                <a:cs typeface="Economica"/>
                <a:sym typeface="Economica"/>
              </a:rPr>
              <a:t>: </a:t>
            </a:r>
            <a:endParaRPr sz="2400">
              <a:latin typeface="Economica"/>
              <a:ea typeface="Economica"/>
              <a:cs typeface="Economica"/>
              <a:sym typeface="Economica"/>
            </a:endParaRPr>
          </a:p>
          <a:p>
            <a:pPr indent="-381000" lvl="0" marL="914400" rtl="0" algn="l">
              <a:spcBef>
                <a:spcPts val="0"/>
              </a:spcBef>
              <a:spcAft>
                <a:spcPts val="0"/>
              </a:spcAft>
              <a:buSzPts val="2400"/>
              <a:buFont typeface="Economica"/>
              <a:buChar char="●"/>
            </a:pPr>
            <a:r>
              <a:rPr lang="en" sz="2400">
                <a:latin typeface="Economica"/>
                <a:ea typeface="Economica"/>
                <a:cs typeface="Economica"/>
                <a:sym typeface="Economica"/>
              </a:rPr>
              <a:t>React.js - Front end js framework</a:t>
            </a:r>
            <a:endParaRPr sz="2400">
              <a:latin typeface="Economica"/>
              <a:ea typeface="Economica"/>
              <a:cs typeface="Economica"/>
              <a:sym typeface="Economica"/>
            </a:endParaRPr>
          </a:p>
          <a:p>
            <a:pPr indent="-381000" lvl="0" marL="914400" rtl="0" algn="l">
              <a:spcBef>
                <a:spcPts val="0"/>
              </a:spcBef>
              <a:spcAft>
                <a:spcPts val="0"/>
              </a:spcAft>
              <a:buSzPts val="2400"/>
              <a:buFont typeface="Economica"/>
              <a:buChar char="●"/>
            </a:pPr>
            <a:r>
              <a:rPr lang="en" sz="2400">
                <a:latin typeface="Economica"/>
                <a:ea typeface="Economica"/>
                <a:cs typeface="Economica"/>
                <a:sym typeface="Economica"/>
              </a:rPr>
              <a:t>Material UI - Styling and Components</a:t>
            </a:r>
            <a:endParaRPr sz="2400">
              <a:latin typeface="Economica"/>
              <a:ea typeface="Economica"/>
              <a:cs typeface="Economica"/>
              <a:sym typeface="Economica"/>
            </a:endParaRPr>
          </a:p>
          <a:p>
            <a:pPr indent="-381000" lvl="0" marL="914400" rtl="0" algn="l">
              <a:spcBef>
                <a:spcPts val="0"/>
              </a:spcBef>
              <a:spcAft>
                <a:spcPts val="0"/>
              </a:spcAft>
              <a:buSzPts val="2400"/>
              <a:buFont typeface="Economica"/>
              <a:buChar char="●"/>
            </a:pPr>
            <a:r>
              <a:rPr lang="en" sz="2400">
                <a:latin typeface="Economica"/>
                <a:ea typeface="Economica"/>
                <a:cs typeface="Economica"/>
                <a:sym typeface="Economica"/>
              </a:rPr>
              <a:t>Leaflet (React) - Map Visualization</a:t>
            </a:r>
            <a:endParaRPr sz="2400">
              <a:latin typeface="Economica"/>
              <a:ea typeface="Economica"/>
              <a:cs typeface="Economica"/>
              <a:sym typeface="Economica"/>
            </a:endParaRPr>
          </a:p>
          <a:p>
            <a:pPr indent="-381000" lvl="0" marL="914400" rtl="0" algn="l">
              <a:spcBef>
                <a:spcPts val="0"/>
              </a:spcBef>
              <a:spcAft>
                <a:spcPts val="0"/>
              </a:spcAft>
              <a:buSzPts val="2400"/>
              <a:buFont typeface="Economica"/>
              <a:buChar char="●"/>
            </a:pPr>
            <a:r>
              <a:rPr lang="en" sz="2400">
                <a:latin typeface="Economica"/>
                <a:ea typeface="Economica"/>
                <a:cs typeface="Economica"/>
                <a:sym typeface="Economica"/>
              </a:rPr>
              <a:t>Vis.js - Graph Visualization</a:t>
            </a:r>
            <a:endParaRPr sz="2400">
              <a:latin typeface="Economica"/>
              <a:ea typeface="Economica"/>
              <a:cs typeface="Economica"/>
              <a:sym typeface="Economic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756300" y="527650"/>
            <a:ext cx="7631400" cy="6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Tools Used</a:t>
            </a:r>
            <a:endParaRPr u="sng"/>
          </a:p>
        </p:txBody>
      </p:sp>
      <p:sp>
        <p:nvSpPr>
          <p:cNvPr id="102" name="Google Shape;102;p19"/>
          <p:cNvSpPr txBox="1"/>
          <p:nvPr/>
        </p:nvSpPr>
        <p:spPr>
          <a:xfrm>
            <a:off x="1098600" y="1477700"/>
            <a:ext cx="7289100" cy="222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Economica"/>
                <a:ea typeface="Economica"/>
                <a:cs typeface="Economica"/>
                <a:sym typeface="Economica"/>
              </a:rPr>
              <a:t>Back</a:t>
            </a:r>
            <a:r>
              <a:rPr b="1" lang="en" sz="2400">
                <a:latin typeface="Economica"/>
                <a:ea typeface="Economica"/>
                <a:cs typeface="Economica"/>
                <a:sym typeface="Economica"/>
              </a:rPr>
              <a:t> End</a:t>
            </a:r>
            <a:r>
              <a:rPr lang="en" sz="2400">
                <a:latin typeface="Economica"/>
                <a:ea typeface="Economica"/>
                <a:cs typeface="Economica"/>
                <a:sym typeface="Economica"/>
              </a:rPr>
              <a:t>: </a:t>
            </a:r>
            <a:endParaRPr sz="2400">
              <a:latin typeface="Economica"/>
              <a:ea typeface="Economica"/>
              <a:cs typeface="Economica"/>
              <a:sym typeface="Economica"/>
            </a:endParaRPr>
          </a:p>
          <a:p>
            <a:pPr indent="-381000" lvl="0" marL="914400" rtl="0" algn="l">
              <a:spcBef>
                <a:spcPts val="0"/>
              </a:spcBef>
              <a:spcAft>
                <a:spcPts val="0"/>
              </a:spcAft>
              <a:buSzPts val="2400"/>
              <a:buFont typeface="Economica"/>
              <a:buChar char="●"/>
            </a:pPr>
            <a:r>
              <a:rPr lang="en" sz="2400">
                <a:latin typeface="Economica"/>
                <a:ea typeface="Economica"/>
                <a:cs typeface="Economica"/>
                <a:sym typeface="Economica"/>
              </a:rPr>
              <a:t>Node.js - Server framework and </a:t>
            </a:r>
            <a:r>
              <a:rPr lang="en" sz="2400">
                <a:solidFill>
                  <a:schemeClr val="dk1"/>
                </a:solidFill>
                <a:latin typeface="Economica"/>
                <a:ea typeface="Economica"/>
                <a:cs typeface="Economica"/>
                <a:sym typeface="Economica"/>
              </a:rPr>
              <a:t>Floyd-Warshall implementation</a:t>
            </a:r>
            <a:endParaRPr sz="2400">
              <a:latin typeface="Economica"/>
              <a:ea typeface="Economica"/>
              <a:cs typeface="Economica"/>
              <a:sym typeface="Economica"/>
            </a:endParaRPr>
          </a:p>
          <a:p>
            <a:pPr indent="-381000" lvl="0" marL="914400" rtl="0" algn="l">
              <a:spcBef>
                <a:spcPts val="0"/>
              </a:spcBef>
              <a:spcAft>
                <a:spcPts val="0"/>
              </a:spcAft>
              <a:buSzPts val="2400"/>
              <a:buFont typeface="Economica"/>
              <a:buChar char="●"/>
            </a:pPr>
            <a:r>
              <a:rPr lang="en" sz="2400">
                <a:latin typeface="Economica"/>
                <a:ea typeface="Economica"/>
                <a:cs typeface="Economica"/>
                <a:sym typeface="Economica"/>
              </a:rPr>
              <a:t>Express.js - API routes</a:t>
            </a:r>
            <a:endParaRPr sz="2400">
              <a:latin typeface="Economica"/>
              <a:ea typeface="Economica"/>
              <a:cs typeface="Economica"/>
              <a:sym typeface="Economica"/>
            </a:endParaRPr>
          </a:p>
          <a:p>
            <a:pPr indent="-381000" lvl="0" marL="914400" rtl="0" algn="l">
              <a:spcBef>
                <a:spcPts val="0"/>
              </a:spcBef>
              <a:spcAft>
                <a:spcPts val="0"/>
              </a:spcAft>
              <a:buSzPts val="2400"/>
              <a:buFont typeface="Economica"/>
              <a:buChar char="●"/>
            </a:pPr>
            <a:r>
              <a:rPr lang="en" sz="2400">
                <a:latin typeface="Economica"/>
                <a:ea typeface="Economica"/>
                <a:cs typeface="Economica"/>
                <a:sym typeface="Economica"/>
              </a:rPr>
              <a:t>Concurrently - Runs front and backend concurrently</a:t>
            </a:r>
            <a:endParaRPr sz="2400">
              <a:latin typeface="Economica"/>
              <a:ea typeface="Economica"/>
              <a:cs typeface="Economica"/>
              <a:sym typeface="Economic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784650" y="485025"/>
            <a:ext cx="7574700" cy="651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u="sng"/>
              <a:t>DATA COLLECTION</a:t>
            </a:r>
            <a:endParaRPr u="sng"/>
          </a:p>
        </p:txBody>
      </p:sp>
      <p:sp>
        <p:nvSpPr>
          <p:cNvPr id="108" name="Google Shape;108;p20"/>
          <p:cNvSpPr txBox="1"/>
          <p:nvPr/>
        </p:nvSpPr>
        <p:spPr>
          <a:xfrm>
            <a:off x="643350" y="1449225"/>
            <a:ext cx="7857300" cy="3324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Economica"/>
              <a:buChar char="●"/>
            </a:pPr>
            <a:r>
              <a:rPr b="1" lang="en" sz="2000">
                <a:latin typeface="Economica"/>
                <a:ea typeface="Economica"/>
                <a:cs typeface="Economica"/>
                <a:sym typeface="Economica"/>
              </a:rPr>
              <a:t>Overpass Turbo: Streamlining OSM Data Analysis</a:t>
            </a:r>
            <a:endParaRPr b="1" sz="2000">
              <a:latin typeface="Economica"/>
              <a:ea typeface="Economica"/>
              <a:cs typeface="Economica"/>
              <a:sym typeface="Economica"/>
            </a:endParaRPr>
          </a:p>
          <a:p>
            <a:pPr indent="0" lvl="0" marL="457200" rtl="0" algn="l">
              <a:spcBef>
                <a:spcPts val="0"/>
              </a:spcBef>
              <a:spcAft>
                <a:spcPts val="0"/>
              </a:spcAft>
              <a:buNone/>
            </a:pPr>
            <a:r>
              <a:rPr lang="en" sz="2000">
                <a:latin typeface="Economica"/>
                <a:ea typeface="Economica"/>
                <a:cs typeface="Economica"/>
                <a:sym typeface="Economica"/>
              </a:rPr>
              <a:t>Tool that uses the Overpass API to interactively query and analyze OpenStreetMap (OSM) data on a map, complete with an integrated query wizard for simplicity.</a:t>
            </a:r>
            <a:endParaRPr sz="2000">
              <a:latin typeface="Economica"/>
              <a:ea typeface="Economica"/>
              <a:cs typeface="Economica"/>
              <a:sym typeface="Economica"/>
            </a:endParaRPr>
          </a:p>
          <a:p>
            <a:pPr indent="0" lvl="0" marL="457200" rtl="0" algn="l">
              <a:spcBef>
                <a:spcPts val="0"/>
              </a:spcBef>
              <a:spcAft>
                <a:spcPts val="0"/>
              </a:spcAft>
              <a:buNone/>
            </a:pPr>
            <a:r>
              <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Char char="●"/>
            </a:pPr>
            <a:r>
              <a:rPr b="1" lang="en" sz="2000">
                <a:latin typeface="Economica"/>
                <a:ea typeface="Economica"/>
                <a:cs typeface="Economica"/>
                <a:sym typeface="Economica"/>
              </a:rPr>
              <a:t>Data Ingestion Framework</a:t>
            </a:r>
            <a:endParaRPr b="1" sz="2000">
              <a:latin typeface="Economica"/>
              <a:ea typeface="Economica"/>
              <a:cs typeface="Economica"/>
              <a:sym typeface="Economica"/>
            </a:endParaRPr>
          </a:p>
          <a:p>
            <a:pPr indent="0" lvl="0" marL="457200" rtl="0" algn="l">
              <a:spcBef>
                <a:spcPts val="0"/>
              </a:spcBef>
              <a:spcAft>
                <a:spcPts val="0"/>
              </a:spcAft>
              <a:buNone/>
            </a:pPr>
            <a:r>
              <a:rPr lang="en" sz="2000">
                <a:latin typeface="Economica"/>
                <a:ea typeface="Economica"/>
                <a:cs typeface="Economica"/>
                <a:sym typeface="Economica"/>
              </a:rPr>
              <a:t>Generates two CSV files - Labeled nodes with road features</a:t>
            </a:r>
            <a:endParaRPr sz="2000">
              <a:latin typeface="Economica"/>
              <a:ea typeface="Economica"/>
              <a:cs typeface="Economica"/>
              <a:sym typeface="Economica"/>
            </a:endParaRPr>
          </a:p>
          <a:p>
            <a:pPr indent="0" lvl="0" marL="457200" rtl="0" algn="l">
              <a:spcBef>
                <a:spcPts val="0"/>
              </a:spcBef>
              <a:spcAft>
                <a:spcPts val="0"/>
              </a:spcAft>
              <a:buNone/>
            </a:pPr>
            <a:r>
              <a:rPr lang="en" sz="2000">
                <a:latin typeface="Economica"/>
                <a:ea typeface="Economica"/>
                <a:cs typeface="Economica"/>
                <a:sym typeface="Economica"/>
              </a:rPr>
              <a:t>                                       - Edges with street information and weightage based on distance</a:t>
            </a:r>
            <a:endParaRPr sz="2000">
              <a:latin typeface="Economica"/>
              <a:ea typeface="Economica"/>
              <a:cs typeface="Economica"/>
              <a:sym typeface="Economica"/>
            </a:endParaRPr>
          </a:p>
          <a:p>
            <a:pPr indent="0" lvl="0" marL="0" rtl="0" algn="l">
              <a:spcBef>
                <a:spcPts val="0"/>
              </a:spcBef>
              <a:spcAft>
                <a:spcPts val="0"/>
              </a:spcAft>
              <a:buNone/>
            </a:pPr>
            <a:r>
              <a:t/>
            </a:r>
            <a:endParaRPr sz="2000">
              <a:latin typeface="Economica"/>
              <a:ea typeface="Economica"/>
              <a:cs typeface="Economica"/>
              <a:sym typeface="Economica"/>
            </a:endParaRPr>
          </a:p>
          <a:p>
            <a:pPr indent="-355600" lvl="0" marL="457200" rtl="0" algn="l">
              <a:spcBef>
                <a:spcPts val="0"/>
              </a:spcBef>
              <a:spcAft>
                <a:spcPts val="0"/>
              </a:spcAft>
              <a:buSzPts val="2000"/>
              <a:buFont typeface="Economica"/>
              <a:buChar char="●"/>
            </a:pPr>
            <a:r>
              <a:rPr b="1" lang="en" sz="2000">
                <a:latin typeface="Economica"/>
                <a:ea typeface="Economica"/>
                <a:cs typeface="Economica"/>
                <a:sym typeface="Economica"/>
              </a:rPr>
              <a:t>Data Filtering by rigorous filtering mechanism</a:t>
            </a:r>
            <a:endParaRPr b="1" sz="2000">
              <a:latin typeface="Economica"/>
              <a:ea typeface="Economica"/>
              <a:cs typeface="Economica"/>
              <a:sym typeface="Economic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1"/>
          <p:cNvPicPr preferRelativeResize="0"/>
          <p:nvPr/>
        </p:nvPicPr>
        <p:blipFill>
          <a:blip r:embed="rId3">
            <a:alphaModFix/>
          </a:blip>
          <a:stretch>
            <a:fillRect/>
          </a:stretch>
        </p:blipFill>
        <p:spPr>
          <a:xfrm>
            <a:off x="1214888" y="97325"/>
            <a:ext cx="6714225" cy="46767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